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41"/>
  </p:notesMasterIdLst>
  <p:sldIdLst>
    <p:sldId id="256" r:id="rId2"/>
    <p:sldId id="282" r:id="rId3"/>
    <p:sldId id="283" r:id="rId4"/>
    <p:sldId id="303" r:id="rId5"/>
    <p:sldId id="257" r:id="rId6"/>
    <p:sldId id="262" r:id="rId7"/>
    <p:sldId id="263" r:id="rId8"/>
    <p:sldId id="302" r:id="rId9"/>
    <p:sldId id="258" r:id="rId10"/>
    <p:sldId id="294" r:id="rId11"/>
    <p:sldId id="295" r:id="rId12"/>
    <p:sldId id="264" r:id="rId13"/>
    <p:sldId id="266" r:id="rId14"/>
    <p:sldId id="301" r:id="rId15"/>
    <p:sldId id="259" r:id="rId16"/>
    <p:sldId id="272" r:id="rId17"/>
    <p:sldId id="273" r:id="rId18"/>
    <p:sldId id="274" r:id="rId19"/>
    <p:sldId id="275" r:id="rId20"/>
    <p:sldId id="296" r:id="rId21"/>
    <p:sldId id="297" r:id="rId22"/>
    <p:sldId id="290" r:id="rId23"/>
    <p:sldId id="267" r:id="rId24"/>
    <p:sldId id="298" r:id="rId25"/>
    <p:sldId id="277" r:id="rId26"/>
    <p:sldId id="299" r:id="rId27"/>
    <p:sldId id="300" r:id="rId28"/>
    <p:sldId id="279" r:id="rId29"/>
    <p:sldId id="260" r:id="rId30"/>
    <p:sldId id="271" r:id="rId31"/>
    <p:sldId id="261" r:id="rId32"/>
    <p:sldId id="284" r:id="rId33"/>
    <p:sldId id="280" r:id="rId34"/>
    <p:sldId id="281" r:id="rId35"/>
    <p:sldId id="285" r:id="rId36"/>
    <p:sldId id="288" r:id="rId37"/>
    <p:sldId id="286" r:id="rId38"/>
    <p:sldId id="287" r:id="rId39"/>
    <p:sldId id="28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9698"/>
  </p:normalViewPr>
  <p:slideViewPr>
    <p:cSldViewPr snapToGrid="0" snapToObjects="1">
      <p:cViewPr varScale="1">
        <p:scale>
          <a:sx n="116" d="100"/>
          <a:sy n="116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C62DF-2642-7340-A274-53AB80FD28E6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C4068-D89E-3848-B45B-A4B5ACE2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9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here has likely been persuaded of the value of deep learning models. But we should review, why do they work so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C4068-D89E-3848-B45B-A4B5ACE2CD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71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here has likely been persuaded of the value of deep learning models. But we should review, why do they work so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C4068-D89E-3848-B45B-A4B5ACE2CD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6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here has likely been persuaded of the value of deep learning models. But we should review, why do they work so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C4068-D89E-3848-B45B-A4B5ACE2CD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0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C4068-D89E-3848-B45B-A4B5ACE2CD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03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results were generated on Google </a:t>
            </a:r>
            <a:r>
              <a:rPr lang="en-US" dirty="0" err="1"/>
              <a:t>Colab</a:t>
            </a:r>
            <a:r>
              <a:rPr lang="en-US" dirty="0"/>
              <a:t> (for free). You can, of course, get much better results with expensive hardware, but this is a good demo of how far you can go for free.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C4068-D89E-3848-B45B-A4B5ACE2CD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2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2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8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0059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40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97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91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4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2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9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1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7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7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3312" y="452718"/>
            <a:ext cx="9765376" cy="1400530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9765376" cy="4195481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98294" y="633356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1C0AF87-C097-FE45-815D-A4D5A4034482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08893" y="6333562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88688" y="5864555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CE95C-AF17-C141-A6C7-51839A271DB2}"/>
              </a:ext>
            </a:extLst>
          </p:cNvPr>
          <p:cNvSpPr txBox="1"/>
          <p:nvPr userDrawn="1"/>
        </p:nvSpPr>
        <p:spPr>
          <a:xfrm>
            <a:off x="77118" y="6405282"/>
            <a:ext cx="4491935" cy="400110"/>
          </a:xfrm>
          <a:prstGeom prst="rect">
            <a:avLst/>
          </a:prstGeom>
          <a:solidFill>
            <a:schemeClr val="tx1">
              <a:lumMod val="85000"/>
              <a:lumOff val="15000"/>
              <a:alpha val="8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All materials at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soph.info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/odsc2019</a:t>
            </a:r>
          </a:p>
        </p:txBody>
      </p:sp>
    </p:spTree>
    <p:extLst>
      <p:ext uri="{BB962C8B-B14F-4D97-AF65-F5344CB8AC3E}">
        <p14:creationId xmlns:p14="http://schemas.microsoft.com/office/powerpoint/2010/main" val="178659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1019142059/https:/commons.wikimedia.org/wiki/File:Typical_cnn.png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1019145936/https:/commons.wikimedia.org/wiki/File:Lipschitz_continuity.png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hisismeti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19EA-F151-CA49-838A-DE35FDB0F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Making Faces: Conditional generation of faces using GANs via </a:t>
            </a:r>
            <a:r>
              <a:rPr lang="en-US" sz="5400" dirty="0" err="1"/>
              <a:t>Keras+Tensorflow</a:t>
            </a:r>
            <a:r>
              <a:rPr lang="en-US" sz="54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142B0-6051-ED44-8037-275A3E92C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Sophie Searcy</a:t>
            </a:r>
          </a:p>
        </p:txBody>
      </p:sp>
    </p:spTree>
    <p:extLst>
      <p:ext uri="{BB962C8B-B14F-4D97-AF65-F5344CB8AC3E}">
        <p14:creationId xmlns:p14="http://schemas.microsoft.com/office/powerpoint/2010/main" val="142392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070B-C343-CF41-A8F8-0CF2F511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 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3B675-BC44-314D-8594-17FCFA9CC411}"/>
              </a:ext>
            </a:extLst>
          </p:cNvPr>
          <p:cNvSpPr/>
          <p:nvPr/>
        </p:nvSpPr>
        <p:spPr>
          <a:xfrm>
            <a:off x="2016085" y="3532295"/>
            <a:ext cx="2038120" cy="707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6B1CB-6679-5646-8835-5DEB968E759F}"/>
              </a:ext>
            </a:extLst>
          </p:cNvPr>
          <p:cNvSpPr/>
          <p:nvPr/>
        </p:nvSpPr>
        <p:spPr>
          <a:xfrm>
            <a:off x="2016087" y="4439798"/>
            <a:ext cx="2038118" cy="626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2A4E3A-BAFA-7E40-9609-D9F06ED40879}"/>
              </a:ext>
            </a:extLst>
          </p:cNvPr>
          <p:cNvSpPr/>
          <p:nvPr/>
        </p:nvSpPr>
        <p:spPr>
          <a:xfrm>
            <a:off x="2170321" y="2617872"/>
            <a:ext cx="1729648" cy="707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74CD24F-DEA9-CF4C-8C65-1D205A93D26D}"/>
              </a:ext>
            </a:extLst>
          </p:cNvPr>
          <p:cNvSpPr/>
          <p:nvPr/>
        </p:nvSpPr>
        <p:spPr>
          <a:xfrm>
            <a:off x="2120747" y="5252742"/>
            <a:ext cx="1729648" cy="707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82AED2-28B0-D445-B9C6-CE98A2D8466E}"/>
              </a:ext>
            </a:extLst>
          </p:cNvPr>
          <p:cNvSpPr/>
          <p:nvPr/>
        </p:nvSpPr>
        <p:spPr>
          <a:xfrm>
            <a:off x="4176479" y="4439796"/>
            <a:ext cx="3248889" cy="6261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Linear model, SVM, RF, etc.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ED661-AE81-C848-91AE-71679DAF55AF}"/>
              </a:ext>
            </a:extLst>
          </p:cNvPr>
          <p:cNvSpPr/>
          <p:nvPr/>
        </p:nvSpPr>
        <p:spPr>
          <a:xfrm>
            <a:off x="4176480" y="3532294"/>
            <a:ext cx="3248889" cy="70783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engineering, feature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7CC62-BBCB-8341-BA7F-5ED1FFBAF4BF}"/>
              </a:ext>
            </a:extLst>
          </p:cNvPr>
          <p:cNvSpPr/>
          <p:nvPr/>
        </p:nvSpPr>
        <p:spPr>
          <a:xfrm>
            <a:off x="7547644" y="3537354"/>
            <a:ext cx="2775161" cy="707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Tuned by hand, parameter 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F54F2-56F8-864D-9BC4-6F412E266A49}"/>
              </a:ext>
            </a:extLst>
          </p:cNvPr>
          <p:cNvSpPr/>
          <p:nvPr/>
        </p:nvSpPr>
        <p:spPr>
          <a:xfrm>
            <a:off x="7547642" y="4439796"/>
            <a:ext cx="2775161" cy="62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Optimized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wrt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objective function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6AB89D-C26E-0B4F-8895-7A2A517A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3" y="473833"/>
            <a:ext cx="7434760" cy="1372495"/>
          </a:xfrm>
        </p:spPr>
        <p:txBody>
          <a:bodyPr anchor="ctr"/>
          <a:lstStyle/>
          <a:p>
            <a:r>
              <a:rPr lang="en-US" dirty="0"/>
              <a:t>What makes deep Learning special?</a:t>
            </a:r>
          </a:p>
        </p:txBody>
      </p:sp>
    </p:spTree>
    <p:extLst>
      <p:ext uri="{BB962C8B-B14F-4D97-AF65-F5344CB8AC3E}">
        <p14:creationId xmlns:p14="http://schemas.microsoft.com/office/powerpoint/2010/main" val="353743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0270-1AA5-9841-BC78-4E635935D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3" y="473833"/>
            <a:ext cx="7434760" cy="1372495"/>
          </a:xfrm>
        </p:spPr>
        <p:txBody>
          <a:bodyPr anchor="ctr"/>
          <a:lstStyle/>
          <a:p>
            <a:r>
              <a:rPr lang="en-US" dirty="0"/>
              <a:t>What makes deep Learning special?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070B-C343-CF41-A8F8-0CF2F511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3B675-BC44-314D-8594-17FCFA9CC411}"/>
              </a:ext>
            </a:extLst>
          </p:cNvPr>
          <p:cNvSpPr/>
          <p:nvPr/>
        </p:nvSpPr>
        <p:spPr>
          <a:xfrm>
            <a:off x="2016085" y="3532295"/>
            <a:ext cx="2038120" cy="707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6B1CB-6679-5646-8835-5DEB968E759F}"/>
              </a:ext>
            </a:extLst>
          </p:cNvPr>
          <p:cNvSpPr/>
          <p:nvPr/>
        </p:nvSpPr>
        <p:spPr>
          <a:xfrm>
            <a:off x="2016087" y="4439798"/>
            <a:ext cx="2038118" cy="626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2A4E3A-BAFA-7E40-9609-D9F06ED40879}"/>
              </a:ext>
            </a:extLst>
          </p:cNvPr>
          <p:cNvSpPr/>
          <p:nvPr/>
        </p:nvSpPr>
        <p:spPr>
          <a:xfrm>
            <a:off x="2170321" y="2617872"/>
            <a:ext cx="1729648" cy="707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74CD24F-DEA9-CF4C-8C65-1D205A93D26D}"/>
              </a:ext>
            </a:extLst>
          </p:cNvPr>
          <p:cNvSpPr/>
          <p:nvPr/>
        </p:nvSpPr>
        <p:spPr>
          <a:xfrm>
            <a:off x="2120747" y="5252742"/>
            <a:ext cx="1729648" cy="707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82AED2-28B0-D445-B9C6-CE98A2D8466E}"/>
              </a:ext>
            </a:extLst>
          </p:cNvPr>
          <p:cNvSpPr/>
          <p:nvPr/>
        </p:nvSpPr>
        <p:spPr>
          <a:xfrm>
            <a:off x="4176479" y="3532296"/>
            <a:ext cx="3248889" cy="153362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 Learning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F54F2-56F8-864D-9BC4-6F412E266A49}"/>
              </a:ext>
            </a:extLst>
          </p:cNvPr>
          <p:cNvSpPr/>
          <p:nvPr/>
        </p:nvSpPr>
        <p:spPr>
          <a:xfrm>
            <a:off x="7547642" y="4043187"/>
            <a:ext cx="2775161" cy="62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Optimized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wrt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162942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DFE7-D905-F44D-B67F-5D34BD8E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7478828" cy="1398116"/>
          </a:xfrm>
        </p:spPr>
        <p:txBody>
          <a:bodyPr/>
          <a:lstStyle/>
          <a:p>
            <a:r>
              <a:rPr lang="en-US" dirty="0"/>
              <a:t>Essential parts: Differentiable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1484CF-70A4-1A4D-8DCD-F9C96583A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DL models use these functions to process data in steps from input → output</a:t>
                </a:r>
              </a:p>
              <a:p>
                <a:pPr lvl="1"/>
                <a:r>
                  <a:rPr lang="en-US" dirty="0"/>
                  <a:t>Traditional application:</a:t>
                </a:r>
              </a:p>
              <a:p>
                <a:pPr lvl="2"/>
                <a:r>
                  <a:rPr lang="en-US" dirty="0"/>
                  <a:t>Tabular data → Regression/Classification</a:t>
                </a:r>
              </a:p>
              <a:p>
                <a:pPr lvl="1"/>
                <a:r>
                  <a:rPr lang="en-US" dirty="0"/>
                  <a:t>New (</a:t>
                </a:r>
                <a:r>
                  <a:rPr lang="en-US" dirty="0" err="1"/>
                  <a:t>ish</a:t>
                </a:r>
                <a:r>
                  <a:rPr lang="en-US" dirty="0"/>
                  <a:t>) applications</a:t>
                </a:r>
              </a:p>
              <a:p>
                <a:pPr lvl="2"/>
                <a:r>
                  <a:rPr lang="en-US" dirty="0"/>
                  <a:t>Image → Text</a:t>
                </a:r>
              </a:p>
              <a:p>
                <a:pPr lvl="2"/>
                <a:r>
                  <a:rPr lang="en-US" dirty="0"/>
                  <a:t>Image →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1484CF-70A4-1A4D-8DCD-F9C96583A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93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DFE7-D905-F44D-B67F-5D34BD8E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30" y="366536"/>
            <a:ext cx="10222577" cy="1400530"/>
          </a:xfrm>
        </p:spPr>
        <p:txBody>
          <a:bodyPr/>
          <a:lstStyle/>
          <a:p>
            <a:r>
              <a:rPr lang="en-US" dirty="0"/>
              <a:t>Essential parts: Stochastic Gradient Descent + </a:t>
            </a:r>
            <a:r>
              <a:rPr lang="en-US" dirty="0" err="1"/>
              <a:t>BackProp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007D32-7A2D-A74B-80AD-D998A9038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052918"/>
            <a:ext cx="4773706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 Descent</a:t>
            </a:r>
          </a:p>
          <a:p>
            <a:r>
              <a:rPr lang="en-US" dirty="0"/>
              <a:t>Finds adjustment to function parameters that minimizes the loss function</a:t>
            </a:r>
          </a:p>
          <a:p>
            <a:pPr marL="0" indent="0">
              <a:buNone/>
            </a:pPr>
            <a:r>
              <a:rPr lang="en-US" dirty="0"/>
              <a:t>Back Propagation</a:t>
            </a:r>
          </a:p>
          <a:p>
            <a:r>
              <a:rPr lang="en-US" dirty="0"/>
              <a:t>Chain rule of calculus in algorithm form. </a:t>
            </a:r>
          </a:p>
          <a:p>
            <a:r>
              <a:rPr lang="en-US" dirty="0"/>
              <a:t>Applies gradient descent over many layers of a network.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9BE94-75AA-984A-814C-28521AAE8A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852" y="2175155"/>
            <a:ext cx="6926148" cy="3244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5E4754-BB22-7645-B8B8-C5C47F56E940}"/>
              </a:ext>
            </a:extLst>
          </p:cNvPr>
          <p:cNvSpPr txBox="1"/>
          <p:nvPr/>
        </p:nvSpPr>
        <p:spPr>
          <a:xfrm>
            <a:off x="10461812" y="640528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Chollet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562218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DFE7-D905-F44D-B67F-5D34BD8E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7"/>
            <a:ext cx="7126288" cy="1420149"/>
          </a:xfrm>
        </p:spPr>
        <p:txBody>
          <a:bodyPr anchor="ctr"/>
          <a:lstStyle/>
          <a:p>
            <a:pPr algn="ctr"/>
            <a:r>
              <a:rPr lang="en-US" dirty="0"/>
              <a:t>Deep Learning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84CF-70A4-1A4D-8DCD-F9C96583A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Machine Learning</a:t>
            </a:r>
          </a:p>
          <a:p>
            <a:pPr lvl="1"/>
            <a:r>
              <a:rPr lang="en-US" dirty="0"/>
              <a:t>A lot of time spent engineering your data/features to find the best ones for a model to learn.</a:t>
            </a:r>
          </a:p>
          <a:p>
            <a:pPr lvl="1"/>
            <a:r>
              <a:rPr lang="en-US" dirty="0"/>
              <a:t>Train a shallow model to make predictions based on features.</a:t>
            </a:r>
          </a:p>
          <a:p>
            <a:r>
              <a:rPr lang="en-US" dirty="0"/>
              <a:t>Deep Learning</a:t>
            </a:r>
          </a:p>
          <a:p>
            <a:pPr lvl="1"/>
            <a:r>
              <a:rPr lang="en-US" dirty="0"/>
              <a:t>Time is spent on finding DL architecture that </a:t>
            </a:r>
            <a:r>
              <a:rPr lang="en-US" i="1" dirty="0"/>
              <a:t>is able to learn</a:t>
            </a:r>
            <a:r>
              <a:rPr lang="en-US" dirty="0"/>
              <a:t> the feature transformations it needs.</a:t>
            </a:r>
          </a:p>
          <a:p>
            <a:pPr lvl="1"/>
            <a:r>
              <a:rPr lang="en-US" dirty="0"/>
              <a:t>More time can be spent on improving/expanding dataset.</a:t>
            </a:r>
          </a:p>
          <a:p>
            <a:pPr lvl="1"/>
            <a:r>
              <a:rPr lang="en-US" dirty="0"/>
              <a:t>Train a model to find the best parameters for the entire pipeline from data -&gt; prediction.</a:t>
            </a:r>
          </a:p>
        </p:txBody>
      </p:sp>
    </p:spTree>
    <p:extLst>
      <p:ext uri="{BB962C8B-B14F-4D97-AF65-F5344CB8AC3E}">
        <p14:creationId xmlns:p14="http://schemas.microsoft.com/office/powerpoint/2010/main" val="1404375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C2B4-D08D-274E-B028-B3516B15D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4"/>
            <a:ext cx="4849237" cy="1489930"/>
          </a:xfrm>
        </p:spPr>
        <p:txBody>
          <a:bodyPr anchor="ctr"/>
          <a:lstStyle/>
          <a:p>
            <a:pPr algn="ctr"/>
            <a:r>
              <a:rPr lang="en-US" dirty="0"/>
              <a:t>GAN Overview</a:t>
            </a:r>
          </a:p>
        </p:txBody>
      </p:sp>
    </p:spTree>
    <p:extLst>
      <p:ext uri="{BB962C8B-B14F-4D97-AF65-F5344CB8AC3E}">
        <p14:creationId xmlns:p14="http://schemas.microsoft.com/office/powerpoint/2010/main" val="11180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F0C-2EDB-DC4E-BFF3-F11421CB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7082221" cy="902357"/>
          </a:xfrm>
        </p:spPr>
        <p:txBody>
          <a:bodyPr/>
          <a:lstStyle/>
          <a:p>
            <a:r>
              <a:rPr lang="en-US" dirty="0"/>
              <a:t>Convolutional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AEA7E-A701-4944-BE57-B56392EF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5494"/>
            <a:ext cx="9035770" cy="2394267"/>
          </a:xfrm>
        </p:spPr>
        <p:txBody>
          <a:bodyPr/>
          <a:lstStyle/>
          <a:p>
            <a:r>
              <a:rPr lang="en-US" dirty="0"/>
              <a:t>Convolutions learn feature maps</a:t>
            </a:r>
          </a:p>
          <a:p>
            <a:r>
              <a:rPr lang="en-US" dirty="0"/>
              <a:t>Use sampling/pooling to summarize over height and width of image</a:t>
            </a:r>
          </a:p>
          <a:p>
            <a:r>
              <a:rPr lang="en-US" dirty="0"/>
              <a:t>Output is some classification vector, e.g. probabilities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4263A-AE28-024A-B8AE-EAE0F4FA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286623"/>
            <a:ext cx="7781365" cy="2394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96FF18-B1FC-4F44-A601-E2CC597015FC}"/>
              </a:ext>
            </a:extLst>
          </p:cNvPr>
          <p:cNvSpPr txBox="1"/>
          <p:nvPr/>
        </p:nvSpPr>
        <p:spPr>
          <a:xfrm>
            <a:off x="11107270" y="6320118"/>
            <a:ext cx="934871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9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4DB1-5E07-4F4B-B559-37E21697E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16" y="2954380"/>
            <a:ext cx="5652374" cy="949235"/>
          </a:xfrm>
        </p:spPr>
        <p:txBody>
          <a:bodyPr/>
          <a:lstStyle/>
          <a:p>
            <a:r>
              <a:rPr lang="en-US" dirty="0"/>
              <a:t>Convolutional </a:t>
            </a:r>
            <a:r>
              <a:rPr lang="en-US" dirty="0" err="1"/>
              <a:t>filiters</a:t>
            </a:r>
            <a:endParaRPr lang="en-US" dirty="0"/>
          </a:p>
          <a:p>
            <a:r>
              <a:rPr lang="en-US" dirty="0"/>
              <a:t>Pixels → subparts →  parts → whole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A109C-3017-B143-B707-EBC9C3F49E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087613"/>
            <a:ext cx="5953669" cy="4682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EAF9D-13AA-5641-B8EF-8DF5F4E3119D}"/>
              </a:ext>
            </a:extLst>
          </p:cNvPr>
          <p:cNvSpPr txBox="1"/>
          <p:nvPr/>
        </p:nvSpPr>
        <p:spPr>
          <a:xfrm>
            <a:off x="10398042" y="6363924"/>
            <a:ext cx="1563248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Chollet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02153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4DB1-5E07-4F4B-B559-37E21697E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11" y="211418"/>
            <a:ext cx="6823177" cy="4195481"/>
          </a:xfrm>
        </p:spPr>
        <p:txBody>
          <a:bodyPr/>
          <a:lstStyle/>
          <a:p>
            <a:r>
              <a:rPr lang="en-US" dirty="0"/>
              <a:t>Convolutional filters</a:t>
            </a:r>
          </a:p>
          <a:p>
            <a:r>
              <a:rPr lang="en-US" dirty="0"/>
              <a:t>Pixels → subparts →  parts → whole</a:t>
            </a:r>
          </a:p>
          <a:p>
            <a:r>
              <a:rPr lang="en-US" dirty="0"/>
              <a:t>We can visualize this progression by finding input that maximizes activity at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EAF9D-13AA-5641-B8EF-8DF5F4E3119D}"/>
              </a:ext>
            </a:extLst>
          </p:cNvPr>
          <p:cNvSpPr txBox="1"/>
          <p:nvPr/>
        </p:nvSpPr>
        <p:spPr>
          <a:xfrm>
            <a:off x="10398042" y="6363924"/>
            <a:ext cx="1306768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Olah</a:t>
            </a:r>
            <a:r>
              <a:rPr lang="en-US" dirty="0"/>
              <a:t>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E4596-CDC0-3D4D-83A3-DE57A5330E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83036"/>
            <a:ext cx="12192000" cy="384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1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8DBA-A4CC-A247-833A-0696537C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084755" cy="1133711"/>
          </a:xfrm>
        </p:spPr>
        <p:txBody>
          <a:bodyPr/>
          <a:lstStyle/>
          <a:p>
            <a:r>
              <a:rPr lang="en-US" dirty="0"/>
              <a:t>Convolutional Generation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764D60-1561-4944-8C6B-1A6AE59E5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50832"/>
            <a:ext cx="8175158" cy="1008478"/>
          </a:xfrm>
        </p:spPr>
        <p:txBody>
          <a:bodyPr/>
          <a:lstStyle/>
          <a:p>
            <a:r>
              <a:rPr lang="en-US" dirty="0"/>
              <a:t>Convolutions learn feature maps</a:t>
            </a:r>
          </a:p>
          <a:p>
            <a:r>
              <a:rPr lang="en-US" dirty="0" err="1"/>
              <a:t>Upsampling</a:t>
            </a:r>
            <a:r>
              <a:rPr lang="en-US" dirty="0"/>
              <a:t>/</a:t>
            </a:r>
            <a:r>
              <a:rPr lang="en-US" dirty="0" err="1"/>
              <a:t>DeConvolution</a:t>
            </a:r>
            <a:r>
              <a:rPr lang="en-US" dirty="0"/>
              <a:t> progressively grow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7BA45-3185-F14D-83F7-FF237C8824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789" y="3035582"/>
            <a:ext cx="8005151" cy="3244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46141-7BDE-244E-A76E-FA9830FDC35C}"/>
              </a:ext>
            </a:extLst>
          </p:cNvPr>
          <p:cNvSpPr txBox="1"/>
          <p:nvPr/>
        </p:nvSpPr>
        <p:spPr>
          <a:xfrm>
            <a:off x="9963505" y="6488668"/>
            <a:ext cx="2228495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Radford et al 2015</a:t>
            </a:r>
          </a:p>
        </p:txBody>
      </p:sp>
    </p:spTree>
    <p:extLst>
      <p:ext uri="{BB962C8B-B14F-4D97-AF65-F5344CB8AC3E}">
        <p14:creationId xmlns:p14="http://schemas.microsoft.com/office/powerpoint/2010/main" val="421182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250E-1426-FF40-8858-D39F1C98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916979"/>
            <a:ext cx="2987386" cy="1073661"/>
          </a:xfrm>
        </p:spPr>
        <p:txBody>
          <a:bodyPr anchor="ctr"/>
          <a:lstStyle/>
          <a:p>
            <a:pPr algn="ctr"/>
            <a:r>
              <a:rPr lang="en-US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304402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0544-A23B-D645-B6DE-38A552CE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22577" cy="935407"/>
          </a:xfrm>
        </p:spPr>
        <p:txBody>
          <a:bodyPr/>
          <a:lstStyle/>
          <a:p>
            <a:r>
              <a:rPr lang="en-US" dirty="0"/>
              <a:t>GAN Architecture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474DDE-2A47-F241-8499-A8CE5874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094" y="2061982"/>
            <a:ext cx="2675231" cy="2394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D(x) - Discriminator</a:t>
            </a:r>
          </a:p>
          <a:p>
            <a:r>
              <a:rPr lang="en-US" sz="1800" dirty="0"/>
              <a:t>Given image</a:t>
            </a:r>
          </a:p>
          <a:p>
            <a:r>
              <a:rPr lang="en-US" sz="1800" dirty="0"/>
              <a:t>Attempts to classify as fake or 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22B2C-D13A-B049-B977-8E822F5B98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0656" y="2624418"/>
            <a:ext cx="3262374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0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0544-A23B-D645-B6DE-38A552CE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22577" cy="935407"/>
          </a:xfrm>
        </p:spPr>
        <p:txBody>
          <a:bodyPr/>
          <a:lstStyle/>
          <a:p>
            <a:r>
              <a:rPr lang="en-US" dirty="0"/>
              <a:t>GAN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016B1-7277-3C46-8706-605B37F9D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42" y="2646453"/>
            <a:ext cx="2784366" cy="39862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402563-3F0A-1D4E-9B16-15336FDF00A3}"/>
              </a:ext>
            </a:extLst>
          </p:cNvPr>
          <p:cNvSpPr txBox="1">
            <a:spLocks/>
          </p:cNvSpPr>
          <p:nvPr/>
        </p:nvSpPr>
        <p:spPr>
          <a:xfrm>
            <a:off x="3045439" y="2061982"/>
            <a:ext cx="2851371" cy="239426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/>
              <a:t>G(z) - Generator</a:t>
            </a:r>
          </a:p>
          <a:p>
            <a:r>
              <a:rPr lang="en-US" sz="1800" dirty="0"/>
              <a:t>Given random vector z</a:t>
            </a:r>
          </a:p>
          <a:p>
            <a:r>
              <a:rPr lang="en-US" sz="1800" dirty="0"/>
              <a:t>Attempts to generate an image that fools D(∙)</a:t>
            </a:r>
          </a:p>
        </p:txBody>
      </p:sp>
    </p:spTree>
    <p:extLst>
      <p:ext uri="{BB962C8B-B14F-4D97-AF65-F5344CB8AC3E}">
        <p14:creationId xmlns:p14="http://schemas.microsoft.com/office/powerpoint/2010/main" val="31830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0544-A23B-D645-B6DE-38A552CE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22577" cy="935407"/>
          </a:xfrm>
        </p:spPr>
        <p:txBody>
          <a:bodyPr/>
          <a:lstStyle/>
          <a:p>
            <a:r>
              <a:rPr lang="en-US" dirty="0"/>
              <a:t>GAN Architecture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474DDE-2A47-F241-8499-A8CE5874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094" y="2061982"/>
            <a:ext cx="2675231" cy="2394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D(x) - Discriminator</a:t>
            </a:r>
          </a:p>
          <a:p>
            <a:r>
              <a:rPr lang="en-US" sz="1800" dirty="0"/>
              <a:t>Given image</a:t>
            </a:r>
          </a:p>
          <a:p>
            <a:r>
              <a:rPr lang="en-US" sz="1800" dirty="0"/>
              <a:t>Attempts to classify as fake or real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016B1-7277-3C46-8706-605B37F9D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42" y="2646453"/>
            <a:ext cx="2784366" cy="3986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222B2C-D13A-B049-B977-8E822F5B98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0656" y="2624418"/>
            <a:ext cx="3262374" cy="398621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402563-3F0A-1D4E-9B16-15336FDF00A3}"/>
              </a:ext>
            </a:extLst>
          </p:cNvPr>
          <p:cNvSpPr txBox="1">
            <a:spLocks/>
          </p:cNvSpPr>
          <p:nvPr/>
        </p:nvSpPr>
        <p:spPr>
          <a:xfrm>
            <a:off x="3045439" y="2061982"/>
            <a:ext cx="2851371" cy="239426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/>
              <a:t>G(z) - Generator</a:t>
            </a:r>
          </a:p>
          <a:p>
            <a:r>
              <a:rPr lang="en-US" sz="1800" dirty="0"/>
              <a:t>Given random vector z</a:t>
            </a:r>
          </a:p>
          <a:p>
            <a:r>
              <a:rPr lang="en-US" sz="1800" dirty="0"/>
              <a:t>Attempts to generate an image that fools D(∙)</a:t>
            </a:r>
          </a:p>
        </p:txBody>
      </p:sp>
    </p:spTree>
    <p:extLst>
      <p:ext uri="{BB962C8B-B14F-4D97-AF65-F5344CB8AC3E}">
        <p14:creationId xmlns:p14="http://schemas.microsoft.com/office/powerpoint/2010/main" val="349310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961E-3514-7841-A7EA-986EF26BB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22577" cy="814222"/>
          </a:xfrm>
        </p:spPr>
        <p:txBody>
          <a:bodyPr/>
          <a:lstStyle/>
          <a:p>
            <a:r>
              <a:rPr lang="en-US" dirty="0"/>
              <a:t>GAN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27682-DC2B-7244-9E24-F7B56EEC31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358" y="1392926"/>
            <a:ext cx="7167284" cy="5373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B40854-A673-6640-AC0C-B8F261A86EAA}"/>
              </a:ext>
            </a:extLst>
          </p:cNvPr>
          <p:cNvSpPr txBox="1"/>
          <p:nvPr/>
        </p:nvSpPr>
        <p:spPr>
          <a:xfrm>
            <a:off x="9999210" y="6405282"/>
            <a:ext cx="2082621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Goodfellow</a:t>
            </a:r>
            <a:r>
              <a:rPr lang="en-US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4054364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016B1-7277-3C46-8706-605B37F9D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42" y="2646453"/>
            <a:ext cx="2784366" cy="39862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402563-3F0A-1D4E-9B16-15336FDF00A3}"/>
              </a:ext>
            </a:extLst>
          </p:cNvPr>
          <p:cNvSpPr txBox="1">
            <a:spLocks/>
          </p:cNvSpPr>
          <p:nvPr/>
        </p:nvSpPr>
        <p:spPr>
          <a:xfrm>
            <a:off x="3045439" y="2061982"/>
            <a:ext cx="2851371" cy="239426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/>
              <a:t>G(z) - Generator</a:t>
            </a:r>
          </a:p>
          <a:p>
            <a:r>
              <a:rPr lang="en-US" sz="1800" dirty="0"/>
              <a:t>Given random vector z</a:t>
            </a:r>
          </a:p>
          <a:p>
            <a:r>
              <a:rPr lang="en-US" sz="1800" dirty="0"/>
              <a:t>Attempts to generate an image that fools D(∙)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1D2E3C-EBDF-D648-9F4B-98D4DD7AB3F2}"/>
              </a:ext>
            </a:extLst>
          </p:cNvPr>
          <p:cNvSpPr txBox="1">
            <a:spLocks/>
          </p:cNvSpPr>
          <p:nvPr/>
        </p:nvSpPr>
        <p:spPr>
          <a:xfrm>
            <a:off x="6096000" y="2061982"/>
            <a:ext cx="2851371" cy="239426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Imagine you are the generator</a:t>
            </a:r>
          </a:p>
          <a:p>
            <a:r>
              <a:rPr lang="en-US" sz="1800" dirty="0"/>
              <a:t>CIFAR image data (32x32)</a:t>
            </a:r>
          </a:p>
          <a:p>
            <a:r>
              <a:rPr lang="en-US" sz="1800" dirty="0"/>
              <a:t>Generate a frog that will fool the discriminator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B55C5-5F08-2145-A272-1F4E1720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45" y="4478283"/>
            <a:ext cx="2283577" cy="228357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76A2F18-D1C5-2F40-B66B-1161CA5F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366564" cy="847272"/>
          </a:xfrm>
        </p:spPr>
        <p:txBody>
          <a:bodyPr/>
          <a:lstStyle/>
          <a:p>
            <a:r>
              <a:rPr lang="en-US" dirty="0"/>
              <a:t>Generator task</a:t>
            </a:r>
          </a:p>
        </p:txBody>
      </p:sp>
    </p:spTree>
    <p:extLst>
      <p:ext uri="{BB962C8B-B14F-4D97-AF65-F5344CB8AC3E}">
        <p14:creationId xmlns:p14="http://schemas.microsoft.com/office/powerpoint/2010/main" val="357417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E92C-8683-D946-81A4-95A90421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366564" cy="847272"/>
          </a:xfrm>
        </p:spPr>
        <p:txBody>
          <a:bodyPr/>
          <a:lstStyle/>
          <a:p>
            <a:r>
              <a:rPr lang="en-US" dirty="0"/>
              <a:t>Generator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73FAB-150F-064B-8D84-8138BD96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432" y="181535"/>
            <a:ext cx="6494929" cy="649492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C66809-36C9-7D45-9547-B82B5B8A14B3}"/>
              </a:ext>
            </a:extLst>
          </p:cNvPr>
          <p:cNvSpPr txBox="1">
            <a:spLocks/>
          </p:cNvSpPr>
          <p:nvPr/>
        </p:nvSpPr>
        <p:spPr>
          <a:xfrm>
            <a:off x="392723" y="2231865"/>
            <a:ext cx="4807238" cy="426808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/>
              <a:t>You are the generator</a:t>
            </a:r>
          </a:p>
          <a:p>
            <a:r>
              <a:rPr lang="en-US" sz="1800" dirty="0"/>
              <a:t>Imagine you can see the training data.</a:t>
            </a:r>
          </a:p>
          <a:p>
            <a:r>
              <a:rPr lang="en-US" sz="1800" dirty="0"/>
              <a:t>You can learn as much as you want from the training data. </a:t>
            </a:r>
          </a:p>
          <a:p>
            <a:r>
              <a:rPr lang="en-US" sz="1800" dirty="0"/>
              <a:t>You have to devise a strategy to trick the Discriminator. </a:t>
            </a:r>
          </a:p>
          <a:p>
            <a:r>
              <a:rPr lang="en-US" sz="1800" u="sng" dirty="0"/>
              <a:t>What is your strategy for fooling the discriminator?</a:t>
            </a:r>
          </a:p>
          <a:p>
            <a:pPr lvl="1"/>
            <a:r>
              <a:rPr lang="en-US" sz="1600" u="sng" dirty="0"/>
              <a:t>i.e. what if you </a:t>
            </a:r>
            <a:r>
              <a:rPr lang="en-US" sz="1600" i="1" u="sng" dirty="0"/>
              <a:t>had</a:t>
            </a:r>
            <a:r>
              <a:rPr lang="en-US" sz="1600" u="sng" dirty="0"/>
              <a:t> to say/write pseudocode for the best strategy in a minute or so?</a:t>
            </a:r>
          </a:p>
        </p:txBody>
      </p:sp>
    </p:spTree>
    <p:extLst>
      <p:ext uri="{BB962C8B-B14F-4D97-AF65-F5344CB8AC3E}">
        <p14:creationId xmlns:p14="http://schemas.microsoft.com/office/powerpoint/2010/main" val="151900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E92C-8683-D946-81A4-95A90421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366564" cy="847272"/>
          </a:xfrm>
        </p:spPr>
        <p:txBody>
          <a:bodyPr/>
          <a:lstStyle/>
          <a:p>
            <a:r>
              <a:rPr lang="en-US" dirty="0"/>
              <a:t>Generator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73FAB-150F-064B-8D84-8138BD96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432" y="181535"/>
            <a:ext cx="6494929" cy="649492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C66809-36C9-7D45-9547-B82B5B8A14B3}"/>
              </a:ext>
            </a:extLst>
          </p:cNvPr>
          <p:cNvSpPr txBox="1">
            <a:spLocks/>
          </p:cNvSpPr>
          <p:nvPr/>
        </p:nvSpPr>
        <p:spPr>
          <a:xfrm>
            <a:off x="392723" y="2231865"/>
            <a:ext cx="4807238" cy="426808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/>
              <a:t>What is your strategy?</a:t>
            </a:r>
          </a:p>
          <a:p>
            <a:r>
              <a:rPr lang="en-US" dirty="0"/>
              <a:t>Memorize training images?</a:t>
            </a:r>
          </a:p>
          <a:p>
            <a:pPr lvl="1"/>
            <a:r>
              <a:rPr lang="en-US" dirty="0"/>
              <a:t>You have ~ 1 million parameters but the training data has ~ 100 million pixels</a:t>
            </a:r>
          </a:p>
        </p:txBody>
      </p:sp>
    </p:spTree>
    <p:extLst>
      <p:ext uri="{BB962C8B-B14F-4D97-AF65-F5344CB8AC3E}">
        <p14:creationId xmlns:p14="http://schemas.microsoft.com/office/powerpoint/2010/main" val="4111364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E92C-8683-D946-81A4-95A90421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366564" cy="847272"/>
          </a:xfrm>
        </p:spPr>
        <p:txBody>
          <a:bodyPr/>
          <a:lstStyle/>
          <a:p>
            <a:r>
              <a:rPr lang="en-US" dirty="0"/>
              <a:t>Generator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73FAB-150F-064B-8D84-8138BD96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432" y="181535"/>
            <a:ext cx="6494929" cy="649492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C66809-36C9-7D45-9547-B82B5B8A14B3}"/>
              </a:ext>
            </a:extLst>
          </p:cNvPr>
          <p:cNvSpPr txBox="1">
            <a:spLocks/>
          </p:cNvSpPr>
          <p:nvPr/>
        </p:nvSpPr>
        <p:spPr>
          <a:xfrm>
            <a:off x="392723" y="2231865"/>
            <a:ext cx="4807238" cy="426808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400" dirty="0"/>
              <a:t>What is your strategy?</a:t>
            </a:r>
          </a:p>
          <a:p>
            <a:r>
              <a:rPr lang="en-US" sz="2400" dirty="0"/>
              <a:t>Memorize training images?</a:t>
            </a:r>
          </a:p>
          <a:p>
            <a:pPr lvl="1"/>
            <a:r>
              <a:rPr lang="en-US" sz="2000" dirty="0"/>
              <a:t>You have ~ 1 million parameters but the training data has ~ 100 million pixels</a:t>
            </a:r>
          </a:p>
          <a:p>
            <a:r>
              <a:rPr lang="en-US" sz="2400" dirty="0"/>
              <a:t>Instead the generator learns the </a:t>
            </a:r>
            <a:r>
              <a:rPr lang="en-US" sz="2400" i="1" dirty="0"/>
              <a:t>distribution</a:t>
            </a:r>
            <a:r>
              <a:rPr lang="en-US" sz="2400" dirty="0"/>
              <a:t> of the training data.</a:t>
            </a:r>
          </a:p>
          <a:p>
            <a:pPr lvl="1"/>
            <a:r>
              <a:rPr lang="en-US" sz="2200" dirty="0"/>
              <a:t>Attempts to generate an example from that distribution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2743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8D20-30F2-3946-B6D7-D823279C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449889" cy="819628"/>
          </a:xfrm>
        </p:spPr>
        <p:txBody>
          <a:bodyPr/>
          <a:lstStyle/>
          <a:p>
            <a:r>
              <a:rPr lang="en-US" dirty="0"/>
              <a:t>Distribution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7B347-3A8A-DF49-B02A-559CD020D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59" y="1390173"/>
            <a:ext cx="3733500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Generator learns </a:t>
            </a:r>
            <a:r>
              <a:rPr lang="en-US" i="1" dirty="0"/>
              <a:t>distribution </a:t>
            </a:r>
            <a:r>
              <a:rPr lang="en-US" dirty="0"/>
              <a:t>of training data </a:t>
            </a:r>
          </a:p>
          <a:p>
            <a:r>
              <a:rPr lang="en-US" dirty="0"/>
              <a:t>Meaningful understanding of that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2955-D933-AE41-A68E-5A6C7F4A19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988" y="1390173"/>
            <a:ext cx="7865524" cy="4077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2A7D6-DB17-2144-A36D-BAA638807CA2}"/>
              </a:ext>
            </a:extLst>
          </p:cNvPr>
          <p:cNvSpPr txBox="1"/>
          <p:nvPr/>
        </p:nvSpPr>
        <p:spPr>
          <a:xfrm>
            <a:off x="9963505" y="6488668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Radford et al 2015</a:t>
            </a:r>
          </a:p>
        </p:txBody>
      </p:sp>
    </p:spTree>
    <p:extLst>
      <p:ext uri="{BB962C8B-B14F-4D97-AF65-F5344CB8AC3E}">
        <p14:creationId xmlns:p14="http://schemas.microsoft.com/office/powerpoint/2010/main" val="4204046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9D81-A208-B749-BD55-09580E33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977089"/>
            <a:ext cx="6116177" cy="800291"/>
          </a:xfrm>
        </p:spPr>
        <p:txBody>
          <a:bodyPr/>
          <a:lstStyle/>
          <a:p>
            <a:r>
              <a:rPr lang="en-US" dirty="0"/>
              <a:t>Advanced GAN Topics</a:t>
            </a:r>
          </a:p>
        </p:txBody>
      </p:sp>
    </p:spTree>
    <p:extLst>
      <p:ext uri="{BB962C8B-B14F-4D97-AF65-F5344CB8AC3E}">
        <p14:creationId xmlns:p14="http://schemas.microsoft.com/office/powerpoint/2010/main" val="3314578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2DD0-13D8-7B47-9BB1-1A53FD2B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49" y="589224"/>
            <a:ext cx="3951829" cy="873819"/>
          </a:xfrm>
        </p:spPr>
        <p:txBody>
          <a:bodyPr anchor="ctr"/>
          <a:lstStyle/>
          <a:p>
            <a:pPr algn="ctr"/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CB30-6B9C-674A-A781-ED19FEC39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49" y="1549551"/>
            <a:ext cx="6078072" cy="4553794"/>
          </a:xfrm>
        </p:spPr>
        <p:txBody>
          <a:bodyPr anchor="t">
            <a:normAutofit/>
          </a:bodyPr>
          <a:lstStyle/>
          <a:p>
            <a:r>
              <a:rPr lang="en-US" sz="2800" dirty="0"/>
              <a:t>Sophie Searcy</a:t>
            </a:r>
          </a:p>
          <a:p>
            <a:r>
              <a:rPr lang="en-US" sz="2400" dirty="0"/>
              <a:t>Curriculum development lead and Data Science Instructor at </a:t>
            </a:r>
            <a:r>
              <a:rPr lang="en-US" sz="2400" b="1" u="sng" dirty="0"/>
              <a:t>Metis</a:t>
            </a:r>
          </a:p>
          <a:p>
            <a:r>
              <a:rPr lang="en-US" sz="2400" dirty="0"/>
              <a:t>Background: robotics, computational psychology</a:t>
            </a:r>
          </a:p>
          <a:p>
            <a:r>
              <a:rPr lang="en-US" sz="2400" dirty="0"/>
              <a:t>Current focus: Deep Learning and Data Science Ethics</a:t>
            </a:r>
          </a:p>
          <a:p>
            <a:r>
              <a:rPr lang="en-US" sz="2400" dirty="0"/>
              <a:t>Write and lead free workshops with t4tech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B3C1D-9027-9540-8CD6-579472F5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56" y="1549551"/>
            <a:ext cx="5600700" cy="279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C4F43-8A72-AD40-A9BA-9321CD9A55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284" y="4687025"/>
            <a:ext cx="3534658" cy="104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79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A54E-C7E6-1D4D-884E-DB63A50A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831807" cy="880323"/>
          </a:xfrm>
        </p:spPr>
        <p:txBody>
          <a:bodyPr/>
          <a:lstStyle/>
          <a:p>
            <a:r>
              <a:rPr lang="en-US" dirty="0"/>
              <a:t>Lipschitz Continuity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1C8E3-B1F6-B24D-AA9E-37F1D5556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0189"/>
            <a:ext cx="6695983" cy="4195481"/>
          </a:xfrm>
        </p:spPr>
        <p:txBody>
          <a:bodyPr/>
          <a:lstStyle/>
          <a:p>
            <a:r>
              <a:rPr lang="en-US" dirty="0"/>
              <a:t>Problem: in many cases, the discriminator can be essentially impossible for the generator to beat.</a:t>
            </a:r>
          </a:p>
          <a:p>
            <a:pPr lvl="1"/>
            <a:r>
              <a:rPr lang="en-US" dirty="0"/>
              <a:t>Impossible to win → zero gradient → no learning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Lipschitz constant: Maximum rate of change of a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Spectral Normalization (</a:t>
            </a:r>
            <a:r>
              <a:rPr lang="en-US" dirty="0" err="1"/>
              <a:t>Miyato</a:t>
            </a:r>
            <a:r>
              <a:rPr lang="en-US" dirty="0"/>
              <a:t> et al 2018) constrains the </a:t>
            </a:r>
            <a:r>
              <a:rPr lang="en-US" dirty="0" err="1"/>
              <a:t>Lipshitz</a:t>
            </a:r>
            <a:r>
              <a:rPr lang="en-US" dirty="0"/>
              <a:t> constant of the discriminator, ensuring stable training of generator.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85313-BA56-7F47-A03A-82596710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226" y="1979705"/>
            <a:ext cx="3848946" cy="2898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78590-EBD4-DF47-8822-E018386E64B3}"/>
              </a:ext>
            </a:extLst>
          </p:cNvPr>
          <p:cNvSpPr txBox="1"/>
          <p:nvPr/>
        </p:nvSpPr>
        <p:spPr>
          <a:xfrm>
            <a:off x="10920301" y="633356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25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C412-7202-284A-A0FD-29DABF90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4065224"/>
            <a:ext cx="7019560" cy="712156"/>
          </a:xfrm>
        </p:spPr>
        <p:txBody>
          <a:bodyPr/>
          <a:lstStyle/>
          <a:p>
            <a:r>
              <a:rPr lang="en-US" dirty="0"/>
              <a:t>Multilabel Conditional GAN</a:t>
            </a:r>
          </a:p>
        </p:txBody>
      </p:sp>
    </p:spTree>
    <p:extLst>
      <p:ext uri="{BB962C8B-B14F-4D97-AF65-F5344CB8AC3E}">
        <p14:creationId xmlns:p14="http://schemas.microsoft.com/office/powerpoint/2010/main" val="2739978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3417-FD0D-9444-83BD-E60E3095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3" y="463735"/>
            <a:ext cx="4768678" cy="902357"/>
          </a:xfrm>
        </p:spPr>
        <p:txBody>
          <a:bodyPr/>
          <a:lstStyle/>
          <a:p>
            <a:r>
              <a:rPr lang="en-US" dirty="0"/>
              <a:t>Classifier +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5789C-3D6D-D84E-AC6E-D8C44DA61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547464" cy="2937723"/>
          </a:xfrm>
        </p:spPr>
        <p:txBody>
          <a:bodyPr>
            <a:normAutofit/>
          </a:bodyPr>
          <a:lstStyle/>
          <a:p>
            <a:r>
              <a:rPr lang="en-US" sz="2400" dirty="0"/>
              <a:t>Classes provide additional signal </a:t>
            </a:r>
          </a:p>
          <a:p>
            <a:pPr lvl="1"/>
            <a:r>
              <a:rPr lang="en-US" sz="2000" dirty="0"/>
              <a:t>both generator and discriminator learn data distribution more quickly</a:t>
            </a:r>
          </a:p>
          <a:p>
            <a:pPr lvl="1"/>
            <a:r>
              <a:rPr lang="en-US" sz="2000" dirty="0"/>
              <a:t>Significantly quicker learning (wall clock)</a:t>
            </a:r>
          </a:p>
          <a:p>
            <a:r>
              <a:rPr lang="en-US" sz="2400" dirty="0"/>
              <a:t>Allows direct manipulation of class feature in generator</a:t>
            </a:r>
          </a:p>
        </p:txBody>
      </p:sp>
    </p:spTree>
    <p:extLst>
      <p:ext uri="{BB962C8B-B14F-4D97-AF65-F5344CB8AC3E}">
        <p14:creationId xmlns:p14="http://schemas.microsoft.com/office/powerpoint/2010/main" val="3823532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6DCA-CE36-2B4F-BAB4-BD7775CB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3132675" cy="820450"/>
          </a:xfrm>
        </p:spPr>
        <p:txBody>
          <a:bodyPr/>
          <a:lstStyle/>
          <a:p>
            <a:r>
              <a:rPr lang="en-US" dirty="0"/>
              <a:t>VAC 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A819B-B3F7-FD47-B9F3-9ACF590A1A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52918"/>
            <a:ext cx="12192000" cy="3615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96AD9-5BEA-0943-AD75-19CB6D0F7C66}"/>
              </a:ext>
            </a:extLst>
          </p:cNvPr>
          <p:cNvSpPr txBox="1"/>
          <p:nvPr/>
        </p:nvSpPr>
        <p:spPr>
          <a:xfrm>
            <a:off x="9937984" y="6448069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Bazrafkan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659712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AC24-EF0E-9C47-B6E1-D4A91B4C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831215"/>
            <a:ext cx="8812372" cy="2101807"/>
          </a:xfrm>
        </p:spPr>
        <p:txBody>
          <a:bodyPr/>
          <a:lstStyle/>
          <a:p>
            <a:r>
              <a:rPr lang="en-US" dirty="0"/>
              <a:t>VAC GAN </a:t>
            </a:r>
          </a:p>
          <a:p>
            <a:pPr lvl="1"/>
            <a:r>
              <a:rPr lang="en-US" dirty="0"/>
              <a:t>Good: Versatile classification with GAN</a:t>
            </a:r>
          </a:p>
          <a:p>
            <a:pPr lvl="1"/>
            <a:r>
              <a:rPr lang="en-US" dirty="0"/>
              <a:t>Bad: Requires a 3</a:t>
            </a:r>
            <a:r>
              <a:rPr lang="en-US" baseline="30000" dirty="0"/>
              <a:t>rd</a:t>
            </a:r>
            <a:r>
              <a:rPr lang="en-US" dirty="0"/>
              <a:t> model </a:t>
            </a:r>
          </a:p>
          <a:p>
            <a:r>
              <a:rPr lang="en-US" dirty="0"/>
              <a:t>Today’s demo: VAC-GAN variant that combines Discriminator and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A819B-B3F7-FD47-B9F3-9ACF590A1A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11" y="4116056"/>
            <a:ext cx="8812371" cy="2613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96AD9-5BEA-0943-AD75-19CB6D0F7C66}"/>
              </a:ext>
            </a:extLst>
          </p:cNvPr>
          <p:cNvSpPr txBox="1"/>
          <p:nvPr/>
        </p:nvSpPr>
        <p:spPr>
          <a:xfrm>
            <a:off x="9937984" y="6448069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Bazrafkan</a:t>
            </a:r>
            <a:r>
              <a:rPr lang="en-US" dirty="0"/>
              <a:t> 2018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F94084-4F8C-9045-AACD-44FBC4DC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3132675" cy="820450"/>
          </a:xfrm>
        </p:spPr>
        <p:txBody>
          <a:bodyPr/>
          <a:lstStyle/>
          <a:p>
            <a:r>
              <a:rPr lang="en-US" dirty="0"/>
              <a:t>VAC GAN</a:t>
            </a:r>
          </a:p>
        </p:txBody>
      </p:sp>
    </p:spTree>
    <p:extLst>
      <p:ext uri="{BB962C8B-B14F-4D97-AF65-F5344CB8AC3E}">
        <p14:creationId xmlns:p14="http://schemas.microsoft.com/office/powerpoint/2010/main" val="2375405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59-2FB2-DD4D-B236-BD550D36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3" y="466165"/>
            <a:ext cx="2184121" cy="140053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41412-FEF5-1F41-8E6E-4B7786212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2647490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59-2FB2-DD4D-B236-BD550D36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3" y="466165"/>
            <a:ext cx="2184121" cy="140053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5B9C5F-076E-1444-AA48-38C7A1DC8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983175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59-2FB2-DD4D-B236-BD550D36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3" y="466165"/>
            <a:ext cx="2184121" cy="140053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0CD183-B6CC-C34D-A201-91112B1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451" y="-7097"/>
            <a:ext cx="6865097" cy="6865097"/>
          </a:xfrm>
        </p:spPr>
      </p:pic>
    </p:spTree>
    <p:extLst>
      <p:ext uri="{BB962C8B-B14F-4D97-AF65-F5344CB8AC3E}">
        <p14:creationId xmlns:p14="http://schemas.microsoft.com/office/powerpoint/2010/main" val="34018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59-2FB2-DD4D-B236-BD550D36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3" y="466165"/>
            <a:ext cx="2184121" cy="140053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9DEF19-94AF-E240-A1C2-3D56CC37B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8447" y="0"/>
            <a:ext cx="6855106" cy="6855106"/>
          </a:xfrm>
        </p:spPr>
      </p:pic>
    </p:spTree>
    <p:extLst>
      <p:ext uri="{BB962C8B-B14F-4D97-AF65-F5344CB8AC3E}">
        <p14:creationId xmlns:p14="http://schemas.microsoft.com/office/powerpoint/2010/main" val="361337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59-2FB2-DD4D-B236-BD550D36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3" y="466165"/>
            <a:ext cx="2184121" cy="140053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1B4AA-AE2A-5F49-B166-85559C50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59" y="-4482"/>
            <a:ext cx="6862482" cy="68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42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AE85D8-9D33-5D42-9810-ACD7B19D5D30}"/>
              </a:ext>
            </a:extLst>
          </p:cNvPr>
          <p:cNvSpPr/>
          <p:nvPr/>
        </p:nvSpPr>
        <p:spPr>
          <a:xfrm>
            <a:off x="9441455" y="1344058"/>
            <a:ext cx="2750545" cy="5513942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82DD0-13D8-7B47-9BB1-1A53FD2B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49" y="589224"/>
            <a:ext cx="3951829" cy="873819"/>
          </a:xfrm>
        </p:spPr>
        <p:txBody>
          <a:bodyPr anchor="ctr"/>
          <a:lstStyle/>
          <a:p>
            <a:pPr algn="ctr"/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CB30-6B9C-674A-A781-ED19FEC39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49" y="1648701"/>
            <a:ext cx="6078072" cy="4311424"/>
          </a:xfrm>
        </p:spPr>
        <p:txBody>
          <a:bodyPr anchor="t">
            <a:normAutofit/>
          </a:bodyPr>
          <a:lstStyle/>
          <a:p>
            <a:r>
              <a:rPr lang="en-US" sz="2400" dirty="0"/>
              <a:t>Metis </a:t>
            </a:r>
            <a:r>
              <a:rPr lang="en-US" sz="2400" dirty="0">
                <a:hlinkClick r:id="rId2"/>
              </a:rPr>
              <a:t>thisismetis.com</a:t>
            </a:r>
            <a:endParaRPr lang="en-US" sz="2400" dirty="0"/>
          </a:p>
          <a:p>
            <a:r>
              <a:rPr lang="en-US" dirty="0"/>
              <a:t>Only accredited </a:t>
            </a:r>
            <a:r>
              <a:rPr lang="en-US" u="sng" dirty="0"/>
              <a:t>Data Science Bootcamp</a:t>
            </a:r>
            <a:endParaRPr lang="en-US" dirty="0"/>
          </a:p>
          <a:p>
            <a:pPr lvl="1"/>
            <a:r>
              <a:rPr lang="en-US" dirty="0"/>
              <a:t>Students changing careers into Data Science</a:t>
            </a:r>
          </a:p>
          <a:p>
            <a:pPr lvl="1"/>
            <a:r>
              <a:rPr lang="en-US" dirty="0"/>
              <a:t>Cohorts in Seattle, Chicago, San Francisco, and New York City</a:t>
            </a:r>
          </a:p>
          <a:p>
            <a:r>
              <a:rPr lang="en-US" dirty="0"/>
              <a:t> Corporate Training</a:t>
            </a:r>
          </a:p>
          <a:p>
            <a:pPr lvl="1"/>
            <a:r>
              <a:rPr lang="en-US" dirty="0"/>
              <a:t>Skill up your current team</a:t>
            </a:r>
          </a:p>
          <a:p>
            <a:pPr lvl="1"/>
            <a:r>
              <a:rPr lang="en-US" dirty="0"/>
              <a:t>Data Literacy, Big Data, Advanced Deep Learning topics</a:t>
            </a:r>
          </a:p>
          <a:p>
            <a:pPr lvl="1"/>
            <a:r>
              <a:rPr lang="en-US" dirty="0"/>
              <a:t>In-house Bootcamp-style training.</a:t>
            </a:r>
          </a:p>
          <a:p>
            <a:pPr lvl="1"/>
            <a:endParaRPr lang="en-US" dirty="0"/>
          </a:p>
        </p:txBody>
      </p:sp>
      <p:pic>
        <p:nvPicPr>
          <p:cNvPr id="1026" name="Picture 2" descr="metis.png">
            <a:extLst>
              <a:ext uri="{FF2B5EF4-FFF2-40B4-BE49-F238E27FC236}">
                <a16:creationId xmlns:a16="http://schemas.microsoft.com/office/drawing/2014/main" id="{8D0635E2-2889-6445-A3B1-28A94A98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7264" y="2880362"/>
            <a:ext cx="1318925" cy="211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70BD76F-4439-5245-B84A-2B5DB0E70E43}"/>
              </a:ext>
            </a:extLst>
          </p:cNvPr>
          <p:cNvSpPr/>
          <p:nvPr/>
        </p:nvSpPr>
        <p:spPr>
          <a:xfrm>
            <a:off x="7031599" y="1468799"/>
            <a:ext cx="1801078" cy="17847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E5E5EC-0F51-E646-B062-A3083E04E405}"/>
              </a:ext>
            </a:extLst>
          </p:cNvPr>
          <p:cNvSpPr/>
          <p:nvPr/>
        </p:nvSpPr>
        <p:spPr>
          <a:xfrm>
            <a:off x="7031599" y="4101029"/>
            <a:ext cx="1801078" cy="17847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35AEB-1C77-0840-A176-004E89F35712}"/>
              </a:ext>
            </a:extLst>
          </p:cNvPr>
          <p:cNvSpPr txBox="1"/>
          <p:nvPr/>
        </p:nvSpPr>
        <p:spPr>
          <a:xfrm>
            <a:off x="7182991" y="3492614"/>
            <a:ext cx="1494320" cy="369332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Mike Galvin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8BC0B-7A61-B243-9DF4-867F621BC819}"/>
              </a:ext>
            </a:extLst>
          </p:cNvPr>
          <p:cNvSpPr txBox="1"/>
          <p:nvPr/>
        </p:nvSpPr>
        <p:spPr>
          <a:xfrm>
            <a:off x="7097231" y="6124844"/>
            <a:ext cx="1665841" cy="369332"/>
          </a:xfrm>
          <a:prstGeom prst="rect">
            <a:avLst/>
          </a:prstGeom>
          <a:solidFill>
            <a:schemeClr val="bg1">
              <a:lumMod val="9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Kerstin </a:t>
            </a:r>
            <a:r>
              <a:rPr lang="en-US" dirty="0" err="1"/>
              <a:t>Frailey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7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B0BB-3429-1440-BCA4-D120FE86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4065223"/>
            <a:ext cx="3251791" cy="804231"/>
          </a:xfrm>
        </p:spPr>
        <p:txBody>
          <a:bodyPr anchor="ctr"/>
          <a:lstStyle/>
          <a:p>
            <a:pPr algn="ctr"/>
            <a:r>
              <a:rPr lang="en-US" dirty="0"/>
              <a:t>Signposting</a:t>
            </a:r>
          </a:p>
        </p:txBody>
      </p:sp>
    </p:spTree>
    <p:extLst>
      <p:ext uri="{BB962C8B-B14F-4D97-AF65-F5344CB8AC3E}">
        <p14:creationId xmlns:p14="http://schemas.microsoft.com/office/powerpoint/2010/main" val="1361044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133A-A467-044D-9B71-E7937F3E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4206818" cy="1199812"/>
          </a:xfrm>
        </p:spPr>
        <p:txBody>
          <a:bodyPr anchor="ctr"/>
          <a:lstStyle/>
          <a:p>
            <a:pPr algn="ctr"/>
            <a:r>
              <a:rPr lang="en-US" dirty="0"/>
              <a:t>Who is this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E03A0-C43B-E949-A7DA-95FFD0607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Someone who</a:t>
            </a:r>
          </a:p>
          <a:p>
            <a:r>
              <a:rPr lang="en-US" dirty="0"/>
              <a:t>Understands and can explain the fundamentals of modern Deep Learning (there will be a review)</a:t>
            </a:r>
          </a:p>
          <a:p>
            <a:pPr lvl="1"/>
            <a:r>
              <a:rPr lang="en-US" dirty="0" err="1"/>
              <a:t>BackProp</a:t>
            </a:r>
            <a:endParaRPr lang="en-US" dirty="0"/>
          </a:p>
          <a:p>
            <a:pPr lvl="1"/>
            <a:r>
              <a:rPr lang="en-US" dirty="0"/>
              <a:t>Stochastic Gradient Descent</a:t>
            </a:r>
          </a:p>
          <a:p>
            <a:pPr lvl="1"/>
            <a:r>
              <a:rPr lang="en-US" dirty="0"/>
              <a:t>Common loss and activation functions</a:t>
            </a:r>
          </a:p>
          <a:p>
            <a:r>
              <a:rPr lang="en-US" dirty="0"/>
              <a:t>Has built models using a recent Deep Learning package (</a:t>
            </a:r>
            <a:r>
              <a:rPr lang="en-US" dirty="0" err="1"/>
              <a:t>PyTorch</a:t>
            </a:r>
            <a:r>
              <a:rPr lang="en-US" dirty="0"/>
              <a:t>, Theano, </a:t>
            </a:r>
            <a:r>
              <a:rPr lang="en-US" dirty="0" err="1"/>
              <a:t>Keras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419209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1975-4A8B-2F48-9787-1F781DB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5143252" cy="1089643"/>
          </a:xfrm>
        </p:spPr>
        <p:txBody>
          <a:bodyPr anchor="ctr"/>
          <a:lstStyle/>
          <a:p>
            <a:pPr algn="ctr"/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4A6B-EC41-7545-A6DA-DCBF2536B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should be able to:</a:t>
            </a:r>
          </a:p>
          <a:p>
            <a:r>
              <a:rPr lang="en-US" dirty="0"/>
              <a:t>Understand and explain the important components of Generative Adversarial Networks</a:t>
            </a:r>
          </a:p>
          <a:p>
            <a:r>
              <a:rPr lang="en-US" dirty="0"/>
              <a:t>Use provided boilerplate code and adapt it for new purposes</a:t>
            </a:r>
          </a:p>
          <a:p>
            <a:r>
              <a:rPr lang="en-US" dirty="0"/>
              <a:t>State of The Art techniques in GANs:</a:t>
            </a:r>
          </a:p>
          <a:p>
            <a:pPr lvl="1"/>
            <a:r>
              <a:rPr lang="en-US" dirty="0"/>
              <a:t>Students will be exposed to a few important, recent developments.</a:t>
            </a:r>
          </a:p>
          <a:p>
            <a:pPr lvl="1"/>
            <a:r>
              <a:rPr lang="en-US" dirty="0"/>
              <a:t>Students will have the building blocks needed to independently explore new techniques.</a:t>
            </a:r>
          </a:p>
        </p:txBody>
      </p:sp>
    </p:spTree>
    <p:extLst>
      <p:ext uri="{BB962C8B-B14F-4D97-AF65-F5344CB8AC3E}">
        <p14:creationId xmlns:p14="http://schemas.microsoft.com/office/powerpoint/2010/main" val="6122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1975-4A8B-2F48-9787-1F781DB6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5143252" cy="1089643"/>
          </a:xfrm>
        </p:spPr>
        <p:txBody>
          <a:bodyPr anchor="ctr"/>
          <a:lstStyle/>
          <a:p>
            <a:pPr algn="ctr"/>
            <a:r>
              <a:rPr lang="en-US" dirty="0"/>
              <a:t>(rough)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4A6B-EC41-7545-A6DA-DCBF2536B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Hour 1: Slides</a:t>
            </a:r>
          </a:p>
          <a:p>
            <a:r>
              <a:rPr lang="en-US" sz="2400" dirty="0"/>
              <a:t>Hour 2: Neural Net Theory notebook</a:t>
            </a:r>
          </a:p>
          <a:p>
            <a:r>
              <a:rPr lang="en-US" sz="2400" dirty="0"/>
              <a:t>Hour 3: GAN demo</a:t>
            </a:r>
          </a:p>
          <a:p>
            <a:pPr lvl="1"/>
            <a:r>
              <a:rPr lang="en-US" sz="2200" dirty="0"/>
              <a:t>Less instructional</a:t>
            </a:r>
          </a:p>
          <a:p>
            <a:pPr lvl="1"/>
            <a:r>
              <a:rPr lang="en-US" sz="2200" dirty="0"/>
              <a:t>Will provide hands-on help and take live-coding requests 😬</a:t>
            </a:r>
          </a:p>
          <a:p>
            <a:r>
              <a:rPr lang="en-US" dirty="0"/>
              <a:t>Workshop designed to be run on Google </a:t>
            </a:r>
            <a:r>
              <a:rPr lang="en-US" dirty="0" err="1"/>
              <a:t>Colab</a:t>
            </a:r>
            <a:r>
              <a:rPr lang="en-US" dirty="0"/>
              <a:t> for free. </a:t>
            </a:r>
          </a:p>
          <a:p>
            <a:pPr lvl="1"/>
            <a:r>
              <a:rPr lang="en-US" dirty="0"/>
              <a:t>All code distributed through GitHub and </a:t>
            </a:r>
            <a:r>
              <a:rPr lang="en-US" dirty="0" err="1"/>
              <a:t>Colab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All results acquired from </a:t>
            </a:r>
            <a:r>
              <a:rPr lang="en-US" dirty="0" err="1"/>
              <a:t>Colab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12384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C792-01B5-0644-825C-8CF16C02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2861734"/>
            <a:ext cx="5124658" cy="1743318"/>
          </a:xfrm>
        </p:spPr>
        <p:txBody>
          <a:bodyPr anchor="ctr"/>
          <a:lstStyle/>
          <a:p>
            <a:pPr algn="ctr"/>
            <a:r>
              <a:rPr lang="en-US" dirty="0"/>
              <a:t>Deep Learning Review</a:t>
            </a:r>
          </a:p>
        </p:txBody>
      </p:sp>
    </p:spTree>
    <p:extLst>
      <p:ext uri="{BB962C8B-B14F-4D97-AF65-F5344CB8AC3E}">
        <p14:creationId xmlns:p14="http://schemas.microsoft.com/office/powerpoint/2010/main" val="715166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5147</TotalTime>
  <Words>1151</Words>
  <Application>Microsoft Macintosh PowerPoint</Application>
  <PresentationFormat>Widescreen</PresentationFormat>
  <Paragraphs>189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Century Gothic</vt:lpstr>
      <vt:lpstr>Wingdings 3</vt:lpstr>
      <vt:lpstr>Ion</vt:lpstr>
      <vt:lpstr>Making Faces: Conditional generation of faces using GANs via Keras+Tensorflow </vt:lpstr>
      <vt:lpstr>Who am I?</vt:lpstr>
      <vt:lpstr>Who am I?</vt:lpstr>
      <vt:lpstr>Who am I?</vt:lpstr>
      <vt:lpstr>Signposting</vt:lpstr>
      <vt:lpstr>Who is this for</vt:lpstr>
      <vt:lpstr>What we’ll cover</vt:lpstr>
      <vt:lpstr>(rough) Agenda</vt:lpstr>
      <vt:lpstr>Deep Learning Review</vt:lpstr>
      <vt:lpstr>What makes deep Learning special?</vt:lpstr>
      <vt:lpstr>What makes deep Learning special?</vt:lpstr>
      <vt:lpstr>Essential parts: Differentiable functions</vt:lpstr>
      <vt:lpstr>Essential parts: Stochastic Gradient Descent + BackProp</vt:lpstr>
      <vt:lpstr>Deep Learning approach</vt:lpstr>
      <vt:lpstr>GAN Overview</vt:lpstr>
      <vt:lpstr>Convolutional Classifiers</vt:lpstr>
      <vt:lpstr>PowerPoint Presentation</vt:lpstr>
      <vt:lpstr>PowerPoint Presentation</vt:lpstr>
      <vt:lpstr>Convolutional Generation</vt:lpstr>
      <vt:lpstr>GAN Architecture</vt:lpstr>
      <vt:lpstr>GAN Architecture</vt:lpstr>
      <vt:lpstr>GAN Architecture</vt:lpstr>
      <vt:lpstr>GAN Architecture</vt:lpstr>
      <vt:lpstr>Generator task</vt:lpstr>
      <vt:lpstr>Generator task</vt:lpstr>
      <vt:lpstr>Generator task</vt:lpstr>
      <vt:lpstr>Generator task</vt:lpstr>
      <vt:lpstr>Distribution Learning</vt:lpstr>
      <vt:lpstr>Advanced GAN Topics</vt:lpstr>
      <vt:lpstr>Lipschitz Continuity</vt:lpstr>
      <vt:lpstr>Multilabel Conditional GAN</vt:lpstr>
      <vt:lpstr>Classifier + GAN</vt:lpstr>
      <vt:lpstr>VAC GAN</vt:lpstr>
      <vt:lpstr>VAC GAN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Searcy</dc:creator>
  <cp:lastModifiedBy>Sophie Searcy</cp:lastModifiedBy>
  <cp:revision>42</cp:revision>
  <cp:lastPrinted>2019-05-01T12:00:07Z</cp:lastPrinted>
  <dcterms:created xsi:type="dcterms:W3CDTF">2018-10-18T21:30:40Z</dcterms:created>
  <dcterms:modified xsi:type="dcterms:W3CDTF">2019-05-01T12:12:51Z</dcterms:modified>
</cp:coreProperties>
</file>